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341" r:id="rId3"/>
    <p:sldId id="378" r:id="rId4"/>
    <p:sldId id="383" r:id="rId5"/>
    <p:sldId id="384" r:id="rId6"/>
    <p:sldId id="385" r:id="rId7"/>
    <p:sldId id="386" r:id="rId8"/>
    <p:sldId id="266" r:id="rId9"/>
    <p:sldId id="345" r:id="rId10"/>
    <p:sldId id="346" r:id="rId11"/>
    <p:sldId id="354" r:id="rId12"/>
    <p:sldId id="387" r:id="rId13"/>
    <p:sldId id="388" r:id="rId14"/>
    <p:sldId id="27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41"/>
            <p14:sldId id="378"/>
            <p14:sldId id="383"/>
            <p14:sldId id="384"/>
            <p14:sldId id="385"/>
            <p14:sldId id="386"/>
            <p14:sldId id="266"/>
            <p14:sldId id="345"/>
            <p14:sldId id="346"/>
            <p14:sldId id="354"/>
            <p14:sldId id="387"/>
            <p14:sldId id="38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91" d="100"/>
          <a:sy n="91" d="100"/>
        </p:scale>
        <p:origin x="15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4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比较模型的抗干扰能力，通过减少一定比例节点的连边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6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比较模型的抗干扰能力，通过减少一定比例节点的连边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CTR</a:t>
            </a:r>
            <a:r>
              <a:rPr lang="zh-CN" altLang="en-US" dirty="0"/>
              <a:t>（</a:t>
            </a:r>
            <a:r>
              <a:rPr lang="en-US" altLang="zh-CN" dirty="0"/>
              <a:t>Click-Through-Rate</a:t>
            </a:r>
            <a:r>
              <a:rPr lang="zh-CN" altLang="en-US" dirty="0"/>
              <a:t>）即点击通过率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用户特定信息包括：性别、年龄、职业等</a:t>
            </a:r>
            <a:endParaRPr lang="en-US" altLang="zh-CN" dirty="0"/>
          </a:p>
          <a:p>
            <a:r>
              <a:rPr lang="zh-CN" altLang="en-US" dirty="0"/>
              <a:t>上下文信息：位置、天气等</a:t>
            </a:r>
            <a:endParaRPr lang="en-US" altLang="zh-CN" dirty="0"/>
          </a:p>
          <a:p>
            <a:r>
              <a:rPr lang="zh-CN" altLang="en-US" dirty="0"/>
              <a:t>用户行为：用户之前的点击内容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2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得到正态表示形式，</a:t>
            </a:r>
            <a:r>
              <a:rPr lang="en-US" altLang="zh-CN" dirty="0"/>
              <a:t>r</a:t>
            </a:r>
            <a:r>
              <a:rPr lang="zh-CN" altLang="en-US" dirty="0"/>
              <a:t>是可学习参数，按元素相乘，分母位置的是一个增值，避免分母为</a:t>
            </a:r>
            <a:r>
              <a:rPr lang="en-US" altLang="zh-CN" dirty="0"/>
              <a:t>0</a:t>
            </a:r>
          </a:p>
          <a:p>
            <a:r>
              <a:rPr lang="en-US" altLang="zh-CN" dirty="0" err="1"/>
              <a:t>belta</a:t>
            </a:r>
            <a:r>
              <a:rPr lang="zh-CN" altLang="en-US" dirty="0"/>
              <a:t>是可学习的偏项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4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得到正态表示形式，</a:t>
            </a:r>
            <a:r>
              <a:rPr lang="en-US" altLang="zh-CN" dirty="0"/>
              <a:t>r</a:t>
            </a:r>
            <a:r>
              <a:rPr lang="zh-CN" altLang="en-US" dirty="0"/>
              <a:t>是可学习参数，按元素相乘，分母位置的是一个增值，避免分母为</a:t>
            </a:r>
            <a:r>
              <a:rPr lang="en-US" altLang="zh-CN" dirty="0"/>
              <a:t>0</a:t>
            </a:r>
          </a:p>
          <a:p>
            <a:r>
              <a:rPr lang="en-US" altLang="zh-CN" dirty="0" err="1"/>
              <a:t>belta</a:t>
            </a:r>
            <a:r>
              <a:rPr lang="zh-CN" altLang="en-US" dirty="0"/>
              <a:t>是可学习的偏项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6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得到正态表示形式，</a:t>
            </a:r>
            <a:r>
              <a:rPr lang="en-US" altLang="zh-CN" dirty="0"/>
              <a:t>r</a:t>
            </a:r>
            <a:r>
              <a:rPr lang="zh-CN" altLang="en-US" dirty="0"/>
              <a:t>是可学习参数，按元素相乘，分母位置的是一个增值，避免分母为</a:t>
            </a:r>
            <a:r>
              <a:rPr lang="en-US" altLang="zh-CN" dirty="0"/>
              <a:t>0</a:t>
            </a:r>
          </a:p>
          <a:p>
            <a:r>
              <a:rPr lang="en-US" altLang="zh-CN" dirty="0" err="1"/>
              <a:t>belta</a:t>
            </a:r>
            <a:r>
              <a:rPr lang="zh-CN" altLang="en-US" dirty="0"/>
              <a:t>是可学习的偏项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81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22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5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" y="116049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605382"/>
            <a:ext cx="1207478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Multi-Interactive Attention Network for Fine-grained Feature Learning in CTR 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WSDM_2021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322820" y="3137691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Kai Zhang1,2,3, Hao Qian3, Qing Cui3, Qi Liu1,2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Longfei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Li3, Jun Zhou3,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Jianhui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Ma1,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Enhong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Chen1,2,∗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1Anhui Province Key Lab of Big Data Analysis and Application, University of Science and Technology of 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2School of Data Science, University of Science and Technology of China,3Ant Group, Hangzhou, 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kkzhang0808@mail.ustc.edu.cn, {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qiliuql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jianhui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cheneh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}@ustc.edu.cn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qianhao.qh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cuiqing.cq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longyao.llf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jun.zhoujun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}@antgroup.com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7ED61E-5F37-40B4-B51F-0411E51B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7" y="1722120"/>
            <a:ext cx="63722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E06EEC-3DAD-4ADD-B0C0-28051CD7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82" y="2026887"/>
            <a:ext cx="5516836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77C786-35E7-4165-B98C-2F8B5EB14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266" y="2165032"/>
            <a:ext cx="5399361" cy="23837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C30047-3175-487C-B8F6-9B4F573C1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7" y="2165032"/>
            <a:ext cx="6289009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FF76D3-FF80-4F9E-A6A8-BFBC40C6A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1647825"/>
            <a:ext cx="6429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630235-589F-4292-B2FC-C3F0A15D9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" y="1709737"/>
            <a:ext cx="6486525" cy="3438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ACB1A1-D426-4BAA-8C5F-C5E50C8C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862" y="1794494"/>
            <a:ext cx="2911537" cy="5353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8E605B-6FC7-45E3-AF3A-0B1167C5F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62" y="2545047"/>
            <a:ext cx="2919727" cy="4153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21A8C1-502B-438E-8DA3-C247E2D8F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377" y="3175601"/>
            <a:ext cx="2948506" cy="4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58FEE2-4EAA-4033-BD1F-72248B6DB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254"/>
            <a:ext cx="9048736" cy="3204226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519BAB-B6AE-4DD4-803F-A8D2C7E94334}"/>
              </a:ext>
            </a:extLst>
          </p:cNvPr>
          <p:cNvSpPr/>
          <p:nvPr/>
        </p:nvSpPr>
        <p:spPr>
          <a:xfrm>
            <a:off x="198120" y="3002280"/>
            <a:ext cx="4991100" cy="8458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4CA1F1D-EC0F-4433-A749-AD88FA8A5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342" y="1435012"/>
            <a:ext cx="1920818" cy="3531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7C209A7-BC89-490A-9A0A-4129CC606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342" y="1875820"/>
            <a:ext cx="1920818" cy="2732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D1D3AA1-2646-48AD-9668-312C39BEA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342" y="2236693"/>
            <a:ext cx="1920818" cy="31461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7DB21DF-C421-40C4-8CEE-904F2AF82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100" y="2828917"/>
            <a:ext cx="2171700" cy="3429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EF630C-C4CB-4C37-B9FD-AFB224C4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999" y="3513271"/>
            <a:ext cx="2783811" cy="7402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855D0E6-9A55-4F6C-80EC-36F86D11D1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2418" y="6121401"/>
            <a:ext cx="2114550" cy="3619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E9462B-5933-46CE-9118-ECB8FB2F29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3368" y="5331837"/>
            <a:ext cx="2105025" cy="3524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9185959-CA35-4D1D-A140-0D67E0C5C7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9935" y="5754097"/>
            <a:ext cx="2133600" cy="333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028736-70B7-4C2B-8C29-182147AC20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1919" y="4470381"/>
            <a:ext cx="3187972" cy="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CC6D4A-45CD-4865-9D22-6891D008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89" y="1586233"/>
            <a:ext cx="5295900" cy="360045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519BAB-B6AE-4DD4-803F-A8D2C7E94334}"/>
              </a:ext>
            </a:extLst>
          </p:cNvPr>
          <p:cNvSpPr/>
          <p:nvPr/>
        </p:nvSpPr>
        <p:spPr>
          <a:xfrm>
            <a:off x="264188" y="1618284"/>
            <a:ext cx="2654271" cy="19402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8C9CC7-A772-4713-8B5C-CF0938A0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73" y="1390634"/>
            <a:ext cx="4352925" cy="571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842AF9-F0C9-40C8-9977-ABD93D40A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173" y="2045961"/>
            <a:ext cx="5781675" cy="838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365B620-D6A2-45F4-BE3A-A2D64DD22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173" y="3021325"/>
            <a:ext cx="5181600" cy="3238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202713-1DEE-4110-9A5A-FD0696815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173" y="4519933"/>
            <a:ext cx="4705350" cy="1333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4BDE68-E506-45A5-BF00-A63E89F02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173" y="4095750"/>
            <a:ext cx="4238625" cy="3048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8A2FF09-A129-421D-BD66-170C92CBF9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3697" y="3429000"/>
            <a:ext cx="3901440" cy="33992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B075E27-EDD6-4CE9-8260-1451728CC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5173" y="5991910"/>
            <a:ext cx="4133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CC6D4A-45CD-4865-9D22-6891D008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" y="1544950"/>
            <a:ext cx="5295900" cy="360045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519BAB-B6AE-4DD4-803F-A8D2C7E94334}"/>
              </a:ext>
            </a:extLst>
          </p:cNvPr>
          <p:cNvSpPr/>
          <p:nvPr/>
        </p:nvSpPr>
        <p:spPr>
          <a:xfrm>
            <a:off x="2687348" y="1658708"/>
            <a:ext cx="2654271" cy="19402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2FB042-9B9A-4B9E-9B34-8BDF27F4A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214" y="1506845"/>
            <a:ext cx="5486746" cy="8035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429CC3-8DFC-44EB-AA46-CE3583E5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349" y="2445733"/>
            <a:ext cx="4619798" cy="7384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FACE73-4E80-4954-8504-96D1F0E01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349" y="3331344"/>
            <a:ext cx="3645911" cy="7075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243F60E-6AB3-48ED-B85C-8179968E8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894" y="4367377"/>
            <a:ext cx="5101454" cy="12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CC6D4A-45CD-4865-9D22-6891D008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" y="1544950"/>
            <a:ext cx="5295900" cy="360045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519BAB-B6AE-4DD4-803F-A8D2C7E94334}"/>
              </a:ext>
            </a:extLst>
          </p:cNvPr>
          <p:cNvSpPr/>
          <p:nvPr/>
        </p:nvSpPr>
        <p:spPr>
          <a:xfrm>
            <a:off x="553748" y="3535680"/>
            <a:ext cx="4307812" cy="16097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84A294-A389-4E0B-A005-7EF9AE3A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727" y="1654492"/>
            <a:ext cx="5305425" cy="714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44825B-E520-486B-9BD0-7F01035D7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727" y="2609850"/>
            <a:ext cx="5324475" cy="8191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CE1CE6-F5DE-4FBD-B461-66D71DC17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404" y="3722634"/>
            <a:ext cx="3867694" cy="29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4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58FEE2-4EAA-4033-BD1F-72248B6DB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254"/>
            <a:ext cx="9048736" cy="3204226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519BAB-B6AE-4DD4-803F-A8D2C7E94334}"/>
              </a:ext>
            </a:extLst>
          </p:cNvPr>
          <p:cNvSpPr/>
          <p:nvPr/>
        </p:nvSpPr>
        <p:spPr>
          <a:xfrm>
            <a:off x="1851660" y="1414178"/>
            <a:ext cx="2979420" cy="461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5480C8-6B23-417A-81BA-CA6F5426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3" y="4747260"/>
            <a:ext cx="4639628" cy="3873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0B3CE4-66DD-40A8-B9C9-C35ED76BD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3" y="5351447"/>
            <a:ext cx="4524375" cy="409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0A4A0E-E6C3-4A2B-8B8A-47A5D5980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70236"/>
            <a:ext cx="51625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E7F8A7-FF54-4DF7-A943-3555E58B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85" y="1682464"/>
            <a:ext cx="5118735" cy="45964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036C70-14B1-459F-8BEA-982C014C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238"/>
            <a:ext cx="12192000" cy="46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17949</TotalTime>
  <Words>327</Words>
  <Application>Microsoft Office PowerPoint</Application>
  <PresentationFormat>宽屏</PresentationFormat>
  <Paragraphs>51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1855</cp:revision>
  <dcterms:created xsi:type="dcterms:W3CDTF">2017-04-22T07:59:00Z</dcterms:created>
  <dcterms:modified xsi:type="dcterms:W3CDTF">2021-05-05T13:13:07Z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